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2" r:id="rId2"/>
    <p:sldId id="262" r:id="rId3"/>
    <p:sldId id="263" r:id="rId4"/>
    <p:sldId id="264" r:id="rId5"/>
    <p:sldId id="265" r:id="rId6"/>
    <p:sldId id="269" r:id="rId7"/>
    <p:sldId id="268" r:id="rId8"/>
    <p:sldId id="267" r:id="rId9"/>
    <p:sldId id="256" r:id="rId10"/>
    <p:sldId id="259" r:id="rId11"/>
    <p:sldId id="261" r:id="rId12"/>
    <p:sldId id="260" r:id="rId13"/>
    <p:sldId id="271" r:id="rId14"/>
    <p:sldId id="270" r:id="rId15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53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A010-AE36-42D7-97C2-60E16B3EF8B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3B0-21F8-4C8D-9863-C2353F7F6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9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1pPr>
    <a:lvl2pPr marL="619460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2pPr>
    <a:lvl3pPr marL="123892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3pPr>
    <a:lvl4pPr marL="185838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4pPr>
    <a:lvl5pPr marL="247784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5pPr>
    <a:lvl6pPr marL="309730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76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22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68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6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64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8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15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71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30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99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3B3B0-21F8-4C8D-9863-C2353F7F6E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51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1749795"/>
            <a:ext cx="12851448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5615678"/>
            <a:ext cx="11339513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0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9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569240"/>
            <a:ext cx="3260110" cy="90608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569240"/>
            <a:ext cx="9591338" cy="9060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4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1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2665532"/>
            <a:ext cx="13040439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7155103"/>
            <a:ext cx="13040439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82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82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82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82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82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82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9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2846200"/>
            <a:ext cx="6425724" cy="67838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2846200"/>
            <a:ext cx="6425724" cy="67838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569242"/>
            <a:ext cx="13040439" cy="20665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2620980"/>
            <a:ext cx="63961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3905482"/>
            <a:ext cx="6396193" cy="5744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2620980"/>
            <a:ext cx="64276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3905482"/>
            <a:ext cx="6427693" cy="5744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76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539425"/>
            <a:ext cx="7654171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9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539425"/>
            <a:ext cx="7654171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5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73927B-F59A-4F76-908C-5C2C1F6B73D5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C8B8C9-E19D-4223-B6A2-291CBF1E9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5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8CE0C4-96D4-85B4-C3CD-765B7391EA07}"/>
              </a:ext>
            </a:extLst>
          </p:cNvPr>
          <p:cNvSpPr txBox="1"/>
          <p:nvPr/>
        </p:nvSpPr>
        <p:spPr>
          <a:xfrm>
            <a:off x="718457" y="664419"/>
            <a:ext cx="74385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600" b="0" i="0" dirty="0">
                <a:effectLst/>
                <a:latin typeface="system-ui"/>
              </a:rPr>
              <a:t>LANDSLIDE HAZARD AND </a:t>
            </a:r>
            <a:r>
              <a:rPr lang="en-US" altLang="zh-CN" sz="6600" b="0" i="0" dirty="0">
                <a:solidFill>
                  <a:srgbClr val="FF0000"/>
                </a:solidFill>
                <a:effectLst/>
                <a:latin typeface="system-ui"/>
              </a:rPr>
              <a:t>RISK</a:t>
            </a:r>
            <a:r>
              <a:rPr lang="en-US" altLang="zh-CN" sz="6600" b="0" i="0" dirty="0">
                <a:effectLst/>
                <a:latin typeface="system-ui"/>
              </a:rPr>
              <a:t> MAP PROJECT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1A0691-1F0E-DB9C-113E-764AF6C128F6}"/>
              </a:ext>
            </a:extLst>
          </p:cNvPr>
          <p:cNvSpPr txBox="1"/>
          <p:nvPr/>
        </p:nvSpPr>
        <p:spPr>
          <a:xfrm>
            <a:off x="718457" y="6179284"/>
            <a:ext cx="57452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0" i="0" u="none" strike="noStrike" baseline="0" dirty="0">
              <a:latin typeface="ArialMT"/>
            </a:endParaRPr>
          </a:p>
          <a:p>
            <a:r>
              <a:rPr lang="en-US" altLang="zh-CN" sz="2000" b="0" i="0" u="none" strike="noStrike" baseline="0" dirty="0">
                <a:latin typeface="ArialMT"/>
              </a:rPr>
              <a:t>AUTHORS</a:t>
            </a:r>
          </a:p>
          <a:p>
            <a:r>
              <a:rPr lang="en-US" altLang="zh-CN" sz="2000" b="0" i="0" u="none" strike="noStrike" baseline="0" dirty="0">
                <a:latin typeface="ArialMT"/>
              </a:rPr>
              <a:t>Giovanni </a:t>
            </a:r>
            <a:r>
              <a:rPr lang="en-US" altLang="zh-CN" sz="2000" b="0" i="0" u="none" strike="noStrike" baseline="0" dirty="0" err="1">
                <a:latin typeface="ArialMT"/>
              </a:rPr>
              <a:t>Montefoschi</a:t>
            </a:r>
            <a:endParaRPr lang="en-US" altLang="zh-CN" sz="2000" b="0" i="0" u="none" strike="noStrike" baseline="0" dirty="0">
              <a:latin typeface="ArialMT"/>
            </a:endParaRPr>
          </a:p>
          <a:p>
            <a:r>
              <a:rPr lang="en-US" altLang="zh-CN" sz="2000" b="0" i="0" u="none" strike="noStrike" baseline="0" dirty="0" err="1">
                <a:latin typeface="ArialMT"/>
              </a:rPr>
              <a:t>Zhanbin</a:t>
            </a:r>
            <a:r>
              <a:rPr lang="en-US" altLang="zh-CN" sz="2000" b="0" i="0" u="none" strike="noStrike" baseline="0" dirty="0">
                <a:latin typeface="ArialMT"/>
              </a:rPr>
              <a:t> Wu</a:t>
            </a:r>
          </a:p>
          <a:p>
            <a:r>
              <a:rPr lang="en-US" altLang="zh-CN" sz="2000" b="0" i="0" u="none" strike="noStrike" baseline="0" dirty="0">
                <a:latin typeface="ArialMT"/>
              </a:rPr>
              <a:t>Xiao Tan</a:t>
            </a:r>
          </a:p>
          <a:p>
            <a:endParaRPr lang="en-US" altLang="zh-CN" sz="2000" b="0" i="0" u="none" strike="noStrike" baseline="0" dirty="0">
              <a:latin typeface="ArialMT"/>
            </a:endParaRPr>
          </a:p>
          <a:p>
            <a:r>
              <a:rPr lang="en-US" altLang="zh-CN" sz="2000" b="0" i="0" u="none" strike="noStrike" baseline="0" dirty="0">
                <a:latin typeface="ArialMT"/>
              </a:rPr>
              <a:t>INSTRUCTOR</a:t>
            </a:r>
          </a:p>
          <a:p>
            <a:r>
              <a:rPr lang="en-US" altLang="zh-CN" sz="2000" b="0" i="0" u="none" strike="noStrike" baseline="0" dirty="0">
                <a:latin typeface="ArialMT"/>
              </a:rPr>
              <a:t>Giovanni </a:t>
            </a:r>
            <a:r>
              <a:rPr lang="en-US" altLang="zh-CN" sz="2000" b="0" i="0" u="none" strike="noStrike" baseline="0" dirty="0" err="1">
                <a:latin typeface="ArialMT"/>
              </a:rPr>
              <a:t>Quattrocchi</a:t>
            </a:r>
            <a:endParaRPr lang="en-US" altLang="zh-CN" sz="2000" b="0" i="0" u="none" strike="noStrike" baseline="0" dirty="0">
              <a:latin typeface="ArialMT"/>
            </a:endParaRPr>
          </a:p>
          <a:p>
            <a:endParaRPr lang="en-US" altLang="zh-CN" sz="2000" dirty="0">
              <a:latin typeface="ArialMT"/>
            </a:endParaRPr>
          </a:p>
          <a:p>
            <a:r>
              <a:rPr lang="en-US" altLang="zh-CN" sz="2000" b="0" i="0" u="none" strike="noStrike" baseline="0" dirty="0" err="1">
                <a:latin typeface="ArialMT"/>
              </a:rPr>
              <a:t>TA:Vasil</a:t>
            </a:r>
            <a:r>
              <a:rPr lang="en-US" altLang="zh-CN" sz="2000" b="0" i="0" u="none" strike="noStrike" baseline="0" dirty="0">
                <a:latin typeface="ArialMT"/>
              </a:rPr>
              <a:t> Yordanov</a:t>
            </a:r>
          </a:p>
          <a:p>
            <a:endParaRPr lang="en-US" altLang="zh-CN" sz="2000" dirty="0">
              <a:latin typeface="ArialMT"/>
            </a:endParaRPr>
          </a:p>
          <a:p>
            <a:r>
              <a:rPr lang="en-US" altLang="zh-CN" sz="2000" b="0" i="0" u="none" strike="noStrike" baseline="0" dirty="0">
                <a:latin typeface="ArialMT"/>
              </a:rPr>
              <a:t>Group name:Hazard_Maps_Project-SE4GEO</a:t>
            </a:r>
          </a:p>
          <a:p>
            <a:endParaRPr lang="en-US" altLang="zh-CN" sz="2000" b="0" i="0" u="none" strike="noStrike" baseline="0" dirty="0">
              <a:latin typeface="ArialMT"/>
            </a:endParaRPr>
          </a:p>
        </p:txBody>
      </p:sp>
      <p:pic>
        <p:nvPicPr>
          <p:cNvPr id="12" name="图片 11" descr="白色的地图&#10;&#10;描述已自动生成">
            <a:extLst>
              <a:ext uri="{FF2B5EF4-FFF2-40B4-BE49-F238E27FC236}">
                <a16:creationId xmlns:a16="http://schemas.microsoft.com/office/drawing/2014/main" id="{3F5CE55F-778D-D617-F441-3B5FBBB04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75" y="2016080"/>
            <a:ext cx="6823075" cy="84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67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60F83C30-9E17-2B9E-233C-F8F489A7A735}"/>
              </a:ext>
            </a:extLst>
          </p:cNvPr>
          <p:cNvSpPr txBox="1"/>
          <p:nvPr/>
        </p:nvSpPr>
        <p:spPr>
          <a:xfrm>
            <a:off x="6318343" y="8202734"/>
            <a:ext cx="284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Database ER diagram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5D3067-410B-A0B9-753D-F395BB08F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2449"/>
              </p:ext>
            </p:extLst>
          </p:nvPr>
        </p:nvGraphicFramePr>
        <p:xfrm>
          <a:off x="4856993" y="3547252"/>
          <a:ext cx="3528596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4517">
                  <a:extLst>
                    <a:ext uri="{9D8B030D-6E8A-4147-A177-3AD203B41FA5}">
                      <a16:colId xmlns:a16="http://schemas.microsoft.com/office/drawing/2014/main" val="3257617204"/>
                    </a:ext>
                  </a:extLst>
                </a:gridCol>
                <a:gridCol w="2054079">
                  <a:extLst>
                    <a:ext uri="{9D8B030D-6E8A-4147-A177-3AD203B41FA5}">
                      <a16:colId xmlns:a16="http://schemas.microsoft.com/office/drawing/2014/main" val="2270230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1" u="none" strike="noStrike" kern="1200" baseline="0" dirty="0" err="1">
                          <a:solidFill>
                            <a:schemeClr val="tx1"/>
                          </a:solidFill>
                        </a:rPr>
                        <a:t>context_data</a:t>
                      </a:r>
                      <a:r>
                        <a:rPr lang="en-US" altLang="zh-CN" sz="1800" b="1" u="none" strike="noStrike" kern="1200" baseline="0" dirty="0">
                          <a:solidFill>
                            <a:schemeClr val="tx1"/>
                          </a:solidFill>
                        </a:rPr>
                        <a:t>_{id} </a:t>
                      </a:r>
                      <a:endParaRPr lang="en-US" altLang="zh-CN" sz="1800" b="0" u="none" strike="noStrike" kern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799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territory_km2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14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industries...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35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buildings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53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cultural...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685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population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1502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families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787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children...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332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adults...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83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elderly...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524675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8E27FAB-997B-EF82-7698-C0E6AC85A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74151"/>
              </p:ext>
            </p:extLst>
          </p:nvPr>
        </p:nvGraphicFramePr>
        <p:xfrm>
          <a:off x="748621" y="1696640"/>
          <a:ext cx="3895382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6692">
                  <a:extLst>
                    <a:ext uri="{9D8B030D-6E8A-4147-A177-3AD203B41FA5}">
                      <a16:colId xmlns:a16="http://schemas.microsoft.com/office/drawing/2014/main" val="4209088216"/>
                    </a:ext>
                  </a:extLst>
                </a:gridCol>
                <a:gridCol w="2408690">
                  <a:extLst>
                    <a:ext uri="{9D8B030D-6E8A-4147-A177-3AD203B41FA5}">
                      <a16:colId xmlns:a16="http://schemas.microsoft.com/office/drawing/2014/main" val="1500240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regions</a:t>
                      </a:r>
                      <a:endParaRPr lang="en-US" sz="20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232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Primary Key</a:t>
                      </a:r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84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cod_rip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288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cod_reg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374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den_reg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9397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shape_leng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72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shape_area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5908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geom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367653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B664B77-0234-B0B6-1D48-A9097BB32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6035"/>
              </p:ext>
            </p:extLst>
          </p:nvPr>
        </p:nvGraphicFramePr>
        <p:xfrm>
          <a:off x="8598579" y="3547252"/>
          <a:ext cx="3898221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87208">
                  <a:extLst>
                    <a:ext uri="{9D8B030D-6E8A-4147-A177-3AD203B41FA5}">
                      <a16:colId xmlns:a16="http://schemas.microsoft.com/office/drawing/2014/main" val="3257617204"/>
                    </a:ext>
                  </a:extLst>
                </a:gridCol>
                <a:gridCol w="2511013">
                  <a:extLst>
                    <a:ext uri="{9D8B030D-6E8A-4147-A177-3AD203B41FA5}">
                      <a16:colId xmlns:a16="http://schemas.microsoft.com/office/drawing/2014/main" val="2270230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landslides_data</a:t>
                      </a:r>
                      <a:r>
                        <a:rPr lang="en-US" altLang="zh-CN" sz="2000" b="1" u="none" strike="noStrike" kern="1200" baseline="0" dirty="0">
                          <a:solidFill>
                            <a:schemeClr val="tx1"/>
                          </a:solidFill>
                        </a:rPr>
                        <a:t>_{id} </a:t>
                      </a:r>
                      <a:endParaRPr lang="en-US" sz="20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799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14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territory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35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population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53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families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685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buildings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1502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industries_and...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787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20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cultural_heritage</a:t>
                      </a:r>
                      <a:endParaRPr 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3325445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AFA2B0E-58B8-4238-E0AC-4C32006A0163}"/>
              </a:ext>
            </a:extLst>
          </p:cNvPr>
          <p:cNvSpPr txBox="1"/>
          <p:nvPr/>
        </p:nvSpPr>
        <p:spPr>
          <a:xfrm>
            <a:off x="6275439" y="3180000"/>
            <a:ext cx="144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fontAlgn="ctr" latinLnBrk="0" hangingPunct="1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  <a:endParaRPr lang="en-US" altLang="zh-CN" sz="1800" b="0" u="none" strike="noStrike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C40331-6921-E983-0F19-D40F7E4BBE15}"/>
              </a:ext>
            </a:extLst>
          </p:cNvPr>
          <p:cNvSpPr txBox="1"/>
          <p:nvPr/>
        </p:nvSpPr>
        <p:spPr>
          <a:xfrm>
            <a:off x="9938446" y="3185000"/>
            <a:ext cx="144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fontAlgn="ctr" latinLnBrk="0" hangingPunct="1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  <a:endParaRPr lang="en-US" altLang="zh-CN" sz="1800" b="0" u="none" strike="noStrike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E588A2F-33AC-C8A2-6DD1-6AAFA4F90F3B}"/>
              </a:ext>
            </a:extLst>
          </p:cNvPr>
          <p:cNvCxnSpPr>
            <a:cxnSpLocks/>
          </p:cNvCxnSpPr>
          <p:nvPr/>
        </p:nvCxnSpPr>
        <p:spPr>
          <a:xfrm>
            <a:off x="4856993" y="2278743"/>
            <a:ext cx="726071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1C808FD-A116-8B26-CC66-4521D64E57AE}"/>
              </a:ext>
            </a:extLst>
          </p:cNvPr>
          <p:cNvCxnSpPr>
            <a:cxnSpLocks/>
          </p:cNvCxnSpPr>
          <p:nvPr/>
        </p:nvCxnSpPr>
        <p:spPr>
          <a:xfrm>
            <a:off x="7971155" y="2278743"/>
            <a:ext cx="0" cy="122010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C23C807-7753-3918-DA6B-ED6507049826}"/>
              </a:ext>
            </a:extLst>
          </p:cNvPr>
          <p:cNvCxnSpPr>
            <a:cxnSpLocks/>
          </p:cNvCxnSpPr>
          <p:nvPr/>
        </p:nvCxnSpPr>
        <p:spPr>
          <a:xfrm>
            <a:off x="12117705" y="2271043"/>
            <a:ext cx="0" cy="122010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422D1A0-B7B7-6504-C163-533B337F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45" y="2667808"/>
            <a:ext cx="13716000" cy="60573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9901CC-7C97-70C9-1FDB-6FCABF9107A4}"/>
              </a:ext>
            </a:extLst>
          </p:cNvPr>
          <p:cNvSpPr txBox="1"/>
          <p:nvPr/>
        </p:nvSpPr>
        <p:spPr>
          <a:xfrm>
            <a:off x="7311120" y="8725205"/>
            <a:ext cx="400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18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Regions(</a:t>
            </a:r>
            <a:r>
              <a:rPr lang="en-US" altLang="zh-CN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geopandas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dataframe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0BAE37-3A6F-533C-AFFF-30851DBC6374}"/>
              </a:ext>
            </a:extLst>
          </p:cNvPr>
          <p:cNvSpPr/>
          <p:nvPr/>
        </p:nvSpPr>
        <p:spPr>
          <a:xfrm>
            <a:off x="8040914" y="2667808"/>
            <a:ext cx="6386286" cy="6057397"/>
          </a:xfrm>
          <a:prstGeom prst="rect">
            <a:avLst/>
          </a:prstGeom>
          <a:solidFill>
            <a:schemeClr val="lt1">
              <a:alpha val="1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8D0D19-8184-B85F-6558-5E5E161C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0" y="4348150"/>
            <a:ext cx="13716000" cy="312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AF9A05-E2CD-EB43-45CB-AAD6283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0" y="2984062"/>
            <a:ext cx="13716000" cy="6549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475942-49D0-2EC8-2B1B-DDA6473FB1E7}"/>
              </a:ext>
            </a:extLst>
          </p:cNvPr>
          <p:cNvSpPr txBox="1"/>
          <p:nvPr/>
        </p:nvSpPr>
        <p:spPr>
          <a:xfrm>
            <a:off x="6623408" y="3638987"/>
            <a:ext cx="190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000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 (Corpo CS)"/>
              </a:rPr>
              <a:t>context_data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 (Corpo CS)"/>
              </a:rPr>
              <a:t>_{id}</a:t>
            </a:r>
            <a:endParaRPr lang="zh-CN" altLang="zh-CN" sz="1800" kern="100" dirty="0">
              <a:effectLst/>
              <a:latin typeface="Helvetica Neue"/>
              <a:ea typeface="Times New Roman" panose="02020603050405020304" pitchFamily="18" charset="0"/>
              <a:cs typeface="Times New Roman (Corpo CS)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AF7CC4-D7EF-2AEF-3C8B-457033F0023D}"/>
              </a:ext>
            </a:extLst>
          </p:cNvPr>
          <p:cNvSpPr txBox="1"/>
          <p:nvPr/>
        </p:nvSpPr>
        <p:spPr>
          <a:xfrm>
            <a:off x="6503831" y="7480338"/>
            <a:ext cx="228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landslides_data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_{id}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1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EEE3EBA-888A-3A0C-3A5D-DC04F131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655335"/>
            <a:ext cx="11621902" cy="60662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5C65EB-5C7B-A47E-B588-CDF988D9B4CA}"/>
              </a:ext>
            </a:extLst>
          </p:cNvPr>
          <p:cNvSpPr/>
          <p:nvPr/>
        </p:nvSpPr>
        <p:spPr>
          <a:xfrm>
            <a:off x="3131673" y="1655335"/>
            <a:ext cx="768443" cy="43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104CEE-93BD-2C38-9F73-8F2BEDB73678}"/>
              </a:ext>
            </a:extLst>
          </p:cNvPr>
          <p:cNvSpPr txBox="1"/>
          <p:nvPr/>
        </p:nvSpPr>
        <p:spPr>
          <a:xfrm>
            <a:off x="6715125" y="8209946"/>
            <a:ext cx="756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latin typeface="Times New Roman" panose="02020603050405020304" pitchFamily="18" charset="0"/>
              </a:rPr>
              <a:t>REST APIs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654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5765E4-CD8C-82C4-8F99-8139B12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57" y="2635752"/>
            <a:ext cx="6639018" cy="5312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7630A4-C85A-5334-1947-2CFD96D4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675" y="2635752"/>
            <a:ext cx="7158912" cy="53124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D4D47A-29D2-D5FD-35D2-37BA49715371}"/>
              </a:ext>
            </a:extLst>
          </p:cNvPr>
          <p:cNvSpPr/>
          <p:nvPr/>
        </p:nvSpPr>
        <p:spPr>
          <a:xfrm>
            <a:off x="920657" y="2635752"/>
            <a:ext cx="768443" cy="43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F1119E-7572-9CFD-28B1-9F33EB4B53E6}"/>
              </a:ext>
            </a:extLst>
          </p:cNvPr>
          <p:cNvSpPr/>
          <p:nvPr/>
        </p:nvSpPr>
        <p:spPr>
          <a:xfrm>
            <a:off x="7559675" y="2737352"/>
            <a:ext cx="768443" cy="43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87F145-FC89-61DB-4E84-16F8E59697E9}"/>
              </a:ext>
            </a:extLst>
          </p:cNvPr>
          <p:cNvSpPr txBox="1"/>
          <p:nvPr/>
        </p:nvSpPr>
        <p:spPr>
          <a:xfrm>
            <a:off x="6638925" y="8222646"/>
            <a:ext cx="756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latin typeface="Times New Roman" panose="02020603050405020304" pitchFamily="18" charset="0"/>
              </a:rPr>
              <a:t>REST APIs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4037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77E693-8DE2-AB74-653F-6F086BF3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119350" cy="85079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49F3BF-7D7F-C8F3-4586-57406791B6D9}"/>
              </a:ext>
            </a:extLst>
          </p:cNvPr>
          <p:cNvSpPr txBox="1"/>
          <p:nvPr/>
        </p:nvSpPr>
        <p:spPr>
          <a:xfrm>
            <a:off x="13358245" y="8668157"/>
            <a:ext cx="210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i="0" u="none" strike="noStrike" baseline="0" dirty="0">
                <a:latin typeface="ArialMT"/>
              </a:rPr>
              <a:t>dashboard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461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5C607B-33D2-4CC0-0EAC-C3CB2CE2B9B7}"/>
              </a:ext>
            </a:extLst>
          </p:cNvPr>
          <p:cNvSpPr txBox="1"/>
          <p:nvPr/>
        </p:nvSpPr>
        <p:spPr>
          <a:xfrm>
            <a:off x="7953571" y="7637643"/>
            <a:ext cx="210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i="0" u="none" strike="noStrike" baseline="0" dirty="0">
                <a:latin typeface="ArialMT"/>
              </a:rPr>
              <a:t>regional level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CBA67-A7BD-F278-61EC-05A8C8DC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409763"/>
            <a:ext cx="9290379" cy="5227880"/>
          </a:xfrm>
          <a:prstGeom prst="rect">
            <a:avLst/>
          </a:prstGeom>
        </p:spPr>
      </p:pic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7C8460DD-49C6-5C9F-6DAA-57A312E59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019" y="2409762"/>
            <a:ext cx="4923693" cy="52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89" y="0"/>
            <a:ext cx="15115571" cy="10691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047EAD6-D8CC-2673-D203-E402BD18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3" y="3546914"/>
            <a:ext cx="3612966" cy="30522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395C570-30D6-3E7D-68CE-4E08A67C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593" y="3546912"/>
            <a:ext cx="3599081" cy="305222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97E61D-393E-7BAF-C0AB-990680081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674" y="3546911"/>
            <a:ext cx="3595976" cy="30522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4F05C0F-668D-37CB-DBF2-5E7A4EF66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2641" y="3546914"/>
            <a:ext cx="3592723" cy="30522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6702446-CD50-491A-E5A2-BE163D3CB1D9}"/>
              </a:ext>
            </a:extLst>
          </p:cNvPr>
          <p:cNvSpPr txBox="1"/>
          <p:nvPr/>
        </p:nvSpPr>
        <p:spPr>
          <a:xfrm>
            <a:off x="1022491" y="6599136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u="none" strike="noStrike" baseline="0" dirty="0">
                <a:latin typeface="ArialMT"/>
              </a:rPr>
              <a:t>Open street map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534761D-755E-283B-414B-769A08799A0F}"/>
              </a:ext>
            </a:extLst>
          </p:cNvPr>
          <p:cNvSpPr txBox="1"/>
          <p:nvPr/>
        </p:nvSpPr>
        <p:spPr>
          <a:xfrm>
            <a:off x="5097099" y="6599136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Carto Positron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5AD3BA-0649-3D2C-644B-FE398FD3BDBD}"/>
              </a:ext>
            </a:extLst>
          </p:cNvPr>
          <p:cNvSpPr txBox="1"/>
          <p:nvPr/>
        </p:nvSpPr>
        <p:spPr>
          <a:xfrm>
            <a:off x="8446012" y="6599136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Esri Topographic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1EA46C-A39A-A4B6-5CC5-271F275AF41A}"/>
              </a:ext>
            </a:extLst>
          </p:cNvPr>
          <p:cNvSpPr txBox="1"/>
          <p:nvPr/>
        </p:nvSpPr>
        <p:spPr>
          <a:xfrm>
            <a:off x="12400218" y="6599136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Esri World Imagery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039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14C349-FA65-F16F-C0E6-DDB4DA03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73" y="1373922"/>
            <a:ext cx="8092004" cy="6885175"/>
          </a:xfrm>
          <a:prstGeom prst="rect">
            <a:avLst/>
          </a:prstGeom>
        </p:spPr>
      </p:pic>
      <p:pic>
        <p:nvPicPr>
          <p:cNvPr id="1026" name="Picture 2" descr="GeoServer - OSGeo">
            <a:extLst>
              <a:ext uri="{FF2B5EF4-FFF2-40B4-BE49-F238E27FC236}">
                <a16:creationId xmlns:a16="http://schemas.microsoft.com/office/drawing/2014/main" id="{29A73709-38C2-D371-0493-4C4C8535E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75" y="8385260"/>
            <a:ext cx="2264847" cy="126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6702446-CD50-491A-E5A2-BE163D3CB1D9}"/>
              </a:ext>
            </a:extLst>
          </p:cNvPr>
          <p:cNvSpPr txBox="1"/>
          <p:nvPr/>
        </p:nvSpPr>
        <p:spPr>
          <a:xfrm>
            <a:off x="9501332" y="8389538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Landslide Hazard Map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9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FF355B-1798-FBEB-FFC7-4EFD970A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73" y="1373922"/>
            <a:ext cx="8118769" cy="6885175"/>
          </a:xfrm>
          <a:prstGeom prst="rect">
            <a:avLst/>
          </a:prstGeom>
        </p:spPr>
      </p:pic>
      <p:pic>
        <p:nvPicPr>
          <p:cNvPr id="1026" name="Picture 2" descr="GeoServer - OSGeo">
            <a:extLst>
              <a:ext uri="{FF2B5EF4-FFF2-40B4-BE49-F238E27FC236}">
                <a16:creationId xmlns:a16="http://schemas.microsoft.com/office/drawing/2014/main" id="{29A73709-38C2-D371-0493-4C4C8535E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75" y="8385260"/>
            <a:ext cx="2264847" cy="126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6702446-CD50-491A-E5A2-BE163D3CB1D9}"/>
              </a:ext>
            </a:extLst>
          </p:cNvPr>
          <p:cNvSpPr txBox="1"/>
          <p:nvPr/>
        </p:nvSpPr>
        <p:spPr>
          <a:xfrm>
            <a:off x="9704532" y="8395777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Population Density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56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8E61D4DA-5171-6508-E546-12B043994E59}"/>
              </a:ext>
            </a:extLst>
          </p:cNvPr>
          <p:cNvSpPr txBox="1"/>
          <p:nvPr/>
        </p:nvSpPr>
        <p:spPr>
          <a:xfrm>
            <a:off x="3555080" y="7214146"/>
            <a:ext cx="317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Regions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9AA765-D2B3-69CB-09E8-9CF2030B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186" y="3013754"/>
            <a:ext cx="4835992" cy="41133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E90451-6712-3E7A-6047-B685C247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73" y="3013755"/>
            <a:ext cx="4853131" cy="41133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0E15CA-B516-5BB4-1806-ECEC83DB5964}"/>
              </a:ext>
            </a:extLst>
          </p:cNvPr>
          <p:cNvSpPr txBox="1"/>
          <p:nvPr/>
        </p:nvSpPr>
        <p:spPr>
          <a:xfrm>
            <a:off x="8801994" y="7214145"/>
            <a:ext cx="317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Selected Region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19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8EA8E42-2CF3-1901-521A-14C6DD0D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25" y="152400"/>
            <a:ext cx="4903408" cy="41706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667E1-35F2-C300-1730-34FECB7B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13" y="152400"/>
            <a:ext cx="4909201" cy="41706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71D9A2-81BD-F502-2C97-9B0A7C9D2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94" y="152400"/>
            <a:ext cx="4924730" cy="41706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6782D7-D91D-5152-0D12-1628D53A6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77" y="4751556"/>
            <a:ext cx="4900512" cy="41706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85940-6E24-03C9-FFFC-21C21FDFF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662" y="4751556"/>
            <a:ext cx="4903408" cy="41706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333598-8FF1-13AE-8B7A-D8EA1D564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023" y="4751557"/>
            <a:ext cx="4909201" cy="41706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8B6A08F-6283-4FD4-6B60-16883C285976}"/>
              </a:ext>
            </a:extLst>
          </p:cNvPr>
          <p:cNvSpPr txBox="1"/>
          <p:nvPr/>
        </p:nvSpPr>
        <p:spPr>
          <a:xfrm>
            <a:off x="3060841" y="4323049"/>
            <a:ext cx="210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Risk Indicator Buildings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61D4DA-5171-6508-E546-12B043994E59}"/>
              </a:ext>
            </a:extLst>
          </p:cNvPr>
          <p:cNvSpPr txBox="1"/>
          <p:nvPr/>
        </p:nvSpPr>
        <p:spPr>
          <a:xfrm>
            <a:off x="7154624" y="4323049"/>
            <a:ext cx="317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Risk Indicator Cultural Heritage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7FFDF2-367A-0B8C-6ED4-B44BD4E53B72}"/>
              </a:ext>
            </a:extLst>
          </p:cNvPr>
          <p:cNvSpPr txBox="1"/>
          <p:nvPr/>
        </p:nvSpPr>
        <p:spPr>
          <a:xfrm>
            <a:off x="12419059" y="4294940"/>
            <a:ext cx="317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Risk Indicator Families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699F21-DAE3-C314-4A1F-934C7B8190B8}"/>
              </a:ext>
            </a:extLst>
          </p:cNvPr>
          <p:cNvSpPr txBox="1"/>
          <p:nvPr/>
        </p:nvSpPr>
        <p:spPr>
          <a:xfrm>
            <a:off x="1994711" y="8945265"/>
            <a:ext cx="317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Risk Indicator Industries and Services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46D898-2883-8B8C-AF7D-60470548632A}"/>
              </a:ext>
            </a:extLst>
          </p:cNvPr>
          <p:cNvSpPr txBox="1"/>
          <p:nvPr/>
        </p:nvSpPr>
        <p:spPr>
          <a:xfrm>
            <a:off x="6907460" y="8945265"/>
            <a:ext cx="317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Risk Indicator Industries and Services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97395D-BE11-7A40-1EBF-AEE675CF9ACD}"/>
              </a:ext>
            </a:extLst>
          </p:cNvPr>
          <p:cNvSpPr txBox="1"/>
          <p:nvPr/>
        </p:nvSpPr>
        <p:spPr>
          <a:xfrm>
            <a:off x="11820210" y="8945265"/>
            <a:ext cx="317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Risk Indicator Industries and Services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592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030F040C-F30A-7A96-79A0-FB37C6BD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17" y="0"/>
            <a:ext cx="11935547" cy="95016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24311F-EBCD-5834-7557-22F1E601A449}"/>
              </a:ext>
            </a:extLst>
          </p:cNvPr>
          <p:cNvSpPr txBox="1"/>
          <p:nvPr/>
        </p:nvSpPr>
        <p:spPr>
          <a:xfrm>
            <a:off x="7106134" y="9768787"/>
            <a:ext cx="284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baseline="0" dirty="0">
                <a:latin typeface="Times New Roman" panose="02020603050405020304" pitchFamily="18" charset="0"/>
              </a:rPr>
              <a:t>Component Diagrams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1218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173</Words>
  <Application>Microsoft Office PowerPoint</Application>
  <PresentationFormat>自定义</PresentationFormat>
  <Paragraphs>76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ArialMT</vt:lpstr>
      <vt:lpstr>Helvetica Neue</vt:lpstr>
      <vt:lpstr>system-ui</vt:lpstr>
      <vt:lpstr>等线</vt:lpstr>
      <vt:lpstr>Aptos</vt:lpstr>
      <vt:lpstr>Aptos Display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 Tan</dc:creator>
  <cp:lastModifiedBy>Xiao Tan</cp:lastModifiedBy>
  <cp:revision>3</cp:revision>
  <dcterms:created xsi:type="dcterms:W3CDTF">2024-07-08T17:02:19Z</dcterms:created>
  <dcterms:modified xsi:type="dcterms:W3CDTF">2024-07-08T23:14:03Z</dcterms:modified>
</cp:coreProperties>
</file>